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4" r:id="rId2"/>
    <p:sldId id="351" r:id="rId3"/>
    <p:sldId id="352" r:id="rId4"/>
    <p:sldId id="353" r:id="rId5"/>
    <p:sldId id="354" r:id="rId6"/>
    <p:sldId id="355" r:id="rId7"/>
    <p:sldId id="361" r:id="rId8"/>
    <p:sldId id="356" r:id="rId9"/>
    <p:sldId id="357" r:id="rId10"/>
    <p:sldId id="358" r:id="rId11"/>
    <p:sldId id="360" r:id="rId12"/>
    <p:sldId id="362" r:id="rId13"/>
    <p:sldId id="363" r:id="rId14"/>
    <p:sldId id="364" r:id="rId15"/>
    <p:sldId id="365" r:id="rId16"/>
    <p:sldId id="366" r:id="rId17"/>
    <p:sldId id="368" r:id="rId18"/>
    <p:sldId id="369" r:id="rId19"/>
    <p:sldId id="370" r:id="rId20"/>
    <p:sldId id="372" r:id="rId21"/>
    <p:sldId id="374" r:id="rId22"/>
    <p:sldId id="376" r:id="rId23"/>
    <p:sldId id="375" r:id="rId24"/>
    <p:sldId id="377" r:id="rId25"/>
    <p:sldId id="378" r:id="rId26"/>
    <p:sldId id="379" r:id="rId27"/>
    <p:sldId id="373" r:id="rId28"/>
    <p:sldId id="367" r:id="rId29"/>
    <p:sldId id="348" r:id="rId30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61" d="100"/>
          <a:sy n="61" d="100"/>
        </p:scale>
        <p:origin x="76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05/01/2021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05/01/2021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079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/>
            </a:lvl1pPr>
            <a:lvl2pPr marL="895350" indent="-438150">
              <a:buFont typeface="Wingdings" panose="05000000000000000000" pitchFamily="2" charset="2"/>
              <a:buChar char="§"/>
              <a:defRPr/>
            </a:lvl2pPr>
            <a:lvl3pPr marL="1347788" indent="-433388">
              <a:buFont typeface="Wingdings" panose="05000000000000000000" pitchFamily="2" charset="2"/>
              <a:buChar char="ü"/>
              <a:defRPr/>
            </a:lvl3pPr>
            <a:lvl4pPr marL="1790700" indent="-419100">
              <a:buFont typeface="Wingdings" panose="05000000000000000000" pitchFamily="2" charset="2"/>
              <a:buChar char="v"/>
              <a:defRPr/>
            </a:lvl4pPr>
            <a:lvl5pPr marL="2243138" indent="-414338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0945216" cy="1512168"/>
          </a:xfrm>
        </p:spPr>
        <p:txBody>
          <a:bodyPr/>
          <a:lstStyle/>
          <a:p>
            <a:r>
              <a:rPr lang="en-ID" sz="4400" b="1" smtClean="0"/>
              <a:t>KECERDASAN TIRUAN</a:t>
            </a:r>
            <a:endParaRPr lang="id-ID" sz="4400" b="1"/>
          </a:p>
          <a:p>
            <a:r>
              <a:rPr lang="id-ID" sz="3600" b="1"/>
              <a:t>[ K</a:t>
            </a:r>
            <a:r>
              <a:rPr lang="en-ID" sz="3600" b="1" smtClean="0"/>
              <a:t>P045</a:t>
            </a:r>
            <a:r>
              <a:rPr lang="id-ID" sz="3600" b="1" smtClean="0"/>
              <a:t> </a:t>
            </a:r>
            <a:r>
              <a:rPr lang="id-ID" sz="3600" b="1"/>
              <a:t>/ </a:t>
            </a:r>
            <a:r>
              <a:rPr lang="en-ID" sz="3600" b="1"/>
              <a:t>3</a:t>
            </a:r>
            <a:r>
              <a:rPr lang="id-ID" sz="3600" b="1"/>
              <a:t> SKS ]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Neural Network (Jaringan Syaraf)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556792"/>
            <a:ext cx="6494512" cy="4767808"/>
          </a:xfrm>
        </p:spPr>
        <p:txBody>
          <a:bodyPr/>
          <a:lstStyle/>
          <a:p>
            <a:r>
              <a:rPr lang="en-ID" sz="2400" smtClean="0"/>
              <a:t>Neuron</a:t>
            </a:r>
            <a:r>
              <a:rPr lang="en-ID" sz="2400" b="0" smtClean="0"/>
              <a:t> menerima sinyal, mengolah, dan menyebarkannya / tidak.</a:t>
            </a:r>
          </a:p>
          <a:p>
            <a:endParaRPr lang="en-ID" sz="2400" b="0" smtClean="0"/>
          </a:p>
          <a:p>
            <a:r>
              <a:rPr lang="en-ID" sz="2400" b="0" smtClean="0"/>
              <a:t>Otak manusia memiliki sekitar 100 juta neuron, masing-masing ~10k koneksi: </a:t>
            </a:r>
            <a:r>
              <a:rPr lang="en-ID" sz="2400" b="0" smtClean="0">
                <a:solidFill>
                  <a:srgbClr val="FF0000"/>
                </a:solidFill>
              </a:rPr>
              <a:t>10</a:t>
            </a:r>
            <a:r>
              <a:rPr lang="en-ID" sz="2400" b="0" baseline="30000" smtClean="0">
                <a:solidFill>
                  <a:srgbClr val="FF0000"/>
                </a:solidFill>
              </a:rPr>
              <a:t>15</a:t>
            </a:r>
            <a:r>
              <a:rPr lang="en-ID" sz="2400" b="0" smtClean="0">
                <a:solidFill>
                  <a:srgbClr val="FF0000"/>
                </a:solidFill>
              </a:rPr>
              <a:t> koneksi (sinaptik)</a:t>
            </a:r>
          </a:p>
          <a:p>
            <a:endParaRPr lang="en-ID" sz="2400" b="0" smtClean="0">
              <a:solidFill>
                <a:srgbClr val="FF0000"/>
              </a:solidFill>
            </a:endParaRPr>
          </a:p>
          <a:p>
            <a:r>
              <a:rPr lang="en-ID" sz="2400" b="0" smtClean="0"/>
              <a:t>NN pada dasarnya adalah tiruan dari cara kerja otak manusia (dalam bentuk yang disederhanakan)</a:t>
            </a:r>
            <a:endParaRPr lang="en-ID" sz="2400" b="0"/>
          </a:p>
        </p:txBody>
      </p:sp>
      <p:pic>
        <p:nvPicPr>
          <p:cNvPr id="14338" name="Picture 2" descr="neuron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2396884"/>
            <a:ext cx="4356484" cy="290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2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Neural Network (Jaringan Syaraf)</a:t>
            </a:r>
            <a:endParaRPr lang="en-ID"/>
          </a:p>
        </p:txBody>
      </p:sp>
      <p:pic>
        <p:nvPicPr>
          <p:cNvPr id="15362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20" y="1412776"/>
            <a:ext cx="6353960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8701" y="5650682"/>
            <a:ext cx="3552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/>
              <a:t>https://towardsdatascience.com/the-differences-between-artificial-and-biological-neural-networks-a8b46db828b7</a:t>
            </a:r>
          </a:p>
        </p:txBody>
      </p:sp>
    </p:spTree>
    <p:extLst>
      <p:ext uri="{BB962C8B-B14F-4D97-AF65-F5344CB8AC3E}">
        <p14:creationId xmlns:p14="http://schemas.microsoft.com/office/powerpoint/2010/main" val="28461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Neural Network Timeline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McCulloch &amp; Pitts (1943</a:t>
            </a:r>
            <a:r>
              <a:rPr lang="en-ID" smtClean="0"/>
              <a:t>) </a:t>
            </a:r>
            <a:r>
              <a:rPr lang="en-ID" smtClean="0">
                <a:sym typeface="Wingdings" panose="05000000000000000000" pitchFamily="2" charset="2"/>
              </a:rPr>
              <a:t> Threshold Logic Unit (TLU)</a:t>
            </a:r>
            <a:endParaRPr lang="en-ID"/>
          </a:p>
        </p:txBody>
      </p:sp>
      <p:pic>
        <p:nvPicPr>
          <p:cNvPr id="16386" name="Picture 2" descr="https://kite.com/wp-content/uploads/2019/05/image3.a849ed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02" y="2156301"/>
            <a:ext cx="9794995" cy="42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7888" y="5576808"/>
                <a:ext cx="2113592" cy="11005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D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5576808"/>
                <a:ext cx="2113592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01330" y="2420888"/>
                <a:ext cx="2539028" cy="91614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330" y="2420888"/>
                <a:ext cx="2539028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Neural Network Timeline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Rosenblatt </a:t>
            </a:r>
            <a:r>
              <a:rPr lang="en-ID" smtClean="0"/>
              <a:t>(1957)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en-ID" b="1" smtClean="0">
                <a:sym typeface="Wingdings" panose="05000000000000000000" pitchFamily="2" charset="2"/>
              </a:rPr>
              <a:t>Perceptron</a:t>
            </a:r>
            <a:r>
              <a:rPr lang="en-ID" smtClean="0"/>
              <a:t> </a:t>
            </a:r>
            <a:endParaRPr lang="en-ID"/>
          </a:p>
        </p:txBody>
      </p:sp>
      <p:pic>
        <p:nvPicPr>
          <p:cNvPr id="17412" name="Picture 4" descr="McCulloch-Pitts computational model of a neuron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607789"/>
            <a:ext cx="80962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57325" y="1836374"/>
                <a:ext cx="2707216" cy="11005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ID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D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25" y="1836374"/>
                <a:ext cx="2707216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60058" y="5113474"/>
                <a:ext cx="2464393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𝑎𝑘𝑡𝑖𝑣𝑎𝑠𝑖</m:t>
                      </m:r>
                    </m:oMath>
                  </m:oMathPara>
                </a14:m>
                <a:endParaRPr lang="en-ID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058" y="5113474"/>
                <a:ext cx="2464393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Fungsi Aktivasi</a:t>
            </a:r>
            <a:endParaRPr lang="en-ID"/>
          </a:p>
        </p:txBody>
      </p:sp>
      <p:pic>
        <p:nvPicPr>
          <p:cNvPr id="18434" name="Picture 2" descr="http://rasbt.github.io/mlxtend/user_guide/general_concepts/activation-functions_files/activation-function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95" y="1412776"/>
            <a:ext cx="8517810" cy="53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Neural Network Timeline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Minsky &amp; Papert (</a:t>
            </a:r>
            <a:r>
              <a:rPr lang="en-GB" smtClean="0"/>
              <a:t>1969) </a:t>
            </a:r>
            <a:r>
              <a:rPr lang="en-GB" smtClean="0">
                <a:sym typeface="Wingdings" panose="05000000000000000000" pitchFamily="2" charset="2"/>
              </a:rPr>
              <a:t> </a:t>
            </a:r>
            <a:r>
              <a:rPr lang="en-GB" smtClean="0"/>
              <a:t>Perceptrons</a:t>
            </a:r>
            <a:r>
              <a:rPr lang="en-GB"/>
              <a:t>: an introduction </a:t>
            </a:r>
            <a:r>
              <a:rPr lang="en-GB" smtClean="0"/>
              <a:t>to computational geometry</a:t>
            </a:r>
          </a:p>
          <a:p>
            <a:r>
              <a:rPr lang="en-ID"/>
              <a:t>Blum &amp; Rivest (1992) </a:t>
            </a:r>
            <a:r>
              <a:rPr lang="en-ID">
                <a:sym typeface="Wingdings" panose="05000000000000000000" pitchFamily="2" charset="2"/>
              </a:rPr>
              <a:t> Training a 3-node neural network is </a:t>
            </a:r>
            <a:r>
              <a:rPr lang="en-ID" smtClean="0">
                <a:sym typeface="Wingdings" panose="05000000000000000000" pitchFamily="2" charset="2"/>
              </a:rPr>
              <a:t>NP-complete</a:t>
            </a:r>
          </a:p>
          <a:p>
            <a:r>
              <a:rPr lang="en-ID"/>
              <a:t>Rumelhart, Hinton &amp; Williams (1986) </a:t>
            </a:r>
            <a:r>
              <a:rPr lang="en-ID" smtClean="0">
                <a:sym typeface="Wingdings" panose="05000000000000000000" pitchFamily="2" charset="2"/>
              </a:rPr>
              <a:t> </a:t>
            </a:r>
            <a:r>
              <a:rPr lang="en-GB"/>
              <a:t>Learning representations by </a:t>
            </a:r>
            <a:r>
              <a:rPr lang="en-GB" b="1"/>
              <a:t>backpropagating </a:t>
            </a:r>
            <a:r>
              <a:rPr lang="en-GB" smtClean="0"/>
              <a:t>errors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51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Artificial Neural Network</a:t>
            </a:r>
            <a:endParaRPr lang="en-ID"/>
          </a:p>
        </p:txBody>
      </p:sp>
      <p:pic>
        <p:nvPicPr>
          <p:cNvPr id="19458" name="Picture 2" descr="ai-artificial-neural-network-alex-castrouni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74911"/>
            <a:ext cx="606301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9336" y="6427911"/>
            <a:ext cx="8640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smtClean="0"/>
              <a:t>Sumber: https</a:t>
            </a:r>
            <a:r>
              <a:rPr lang="en-ID" sz="1400"/>
              <a:t>://www.innoarchitech.com/blog/artificial-intelligence-deep-learning-neural-networks-explained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2144" y="2276872"/>
            <a:ext cx="4464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smtClean="0">
                <a:solidFill>
                  <a:srgbClr val="000000"/>
                </a:solidFill>
              </a:rPr>
              <a:t>Input layer </a:t>
            </a:r>
            <a:r>
              <a:rPr lang="en-ID" sz="2000" smtClean="0">
                <a:solidFill>
                  <a:srgbClr val="000000"/>
                </a:solidFill>
              </a:rPr>
              <a:t>merupakan data masukan / atribut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000" b="1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smtClean="0">
                <a:solidFill>
                  <a:srgbClr val="000000"/>
                </a:solidFill>
              </a:rPr>
              <a:t>Hidden layer </a:t>
            </a:r>
            <a:r>
              <a:rPr lang="en-ID" sz="2000" smtClean="0">
                <a:solidFill>
                  <a:srgbClr val="000000"/>
                </a:solidFill>
              </a:rPr>
              <a:t>bertanggung jawab mengekstrak fitur dan pola tersembunyi dari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00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smtClean="0">
                <a:solidFill>
                  <a:srgbClr val="000000"/>
                </a:solidFill>
              </a:rPr>
              <a:t>Output layer </a:t>
            </a:r>
            <a:r>
              <a:rPr lang="en-ID" sz="2000" smtClean="0">
                <a:solidFill>
                  <a:srgbClr val="000000"/>
                </a:solidFill>
              </a:rPr>
              <a:t>menghasilkan luaran yang diinginkan setelah proses pembelajaran selesai.</a:t>
            </a:r>
            <a:endParaRPr lang="en-ID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Cara Kerja ANN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357" y="1698514"/>
            <a:ext cx="9449286" cy="4299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1029" y="6216133"/>
            <a:ext cx="612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/>
              <a:t>https://www.youtube.com/watch?v=MJNkCmoSkbo&amp;t=45s</a:t>
            </a:r>
          </a:p>
        </p:txBody>
      </p:sp>
    </p:spTree>
    <p:extLst>
      <p:ext uri="{BB962C8B-B14F-4D97-AF65-F5344CB8AC3E}">
        <p14:creationId xmlns:p14="http://schemas.microsoft.com/office/powerpoint/2010/main" val="36114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Backpropagation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509" y="2132856"/>
            <a:ext cx="10292666" cy="35283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1029" y="6216133"/>
            <a:ext cx="612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/>
              <a:t>https://www.youtube.com/watch?v=MJNkCmoSkbo&amp;t=45s</a:t>
            </a:r>
          </a:p>
        </p:txBody>
      </p:sp>
    </p:spTree>
    <p:extLst>
      <p:ext uri="{BB962C8B-B14F-4D97-AF65-F5344CB8AC3E}">
        <p14:creationId xmlns:p14="http://schemas.microsoft.com/office/powerpoint/2010/main" val="3351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SLP, MLP, DL</a:t>
            </a:r>
            <a:endParaRPr lang="en-ID"/>
          </a:p>
        </p:txBody>
      </p:sp>
      <p:pic>
        <p:nvPicPr>
          <p:cNvPr id="21506" name="Picture 2" descr="http://sumanthrb.com/wp-content/uploads/2019/05/SL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4"/>
            <a:ext cx="403991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Multi 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672027"/>
            <a:ext cx="3816424" cy="21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72064" y="3724116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mtClean="0">
                <a:solidFill>
                  <a:srgbClr val="000000"/>
                </a:solidFill>
              </a:rPr>
              <a:t>Multi-layer Perceptron (MLP)</a:t>
            </a:r>
            <a:endParaRPr lang="en-ID">
              <a:solidFill>
                <a:srgbClr val="000000"/>
              </a:solidFill>
            </a:endParaRPr>
          </a:p>
        </p:txBody>
      </p:sp>
      <p:pic>
        <p:nvPicPr>
          <p:cNvPr id="21510" name="Picture 6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56" y="4106420"/>
            <a:ext cx="6272138" cy="275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7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14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DEEP LEARNING</a:t>
            </a:r>
            <a:endParaRPr lang="id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Model Deep Learning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624130"/>
              </p:ext>
            </p:extLst>
          </p:nvPr>
        </p:nvGraphicFramePr>
        <p:xfrm>
          <a:off x="609600" y="1652880"/>
          <a:ext cx="109728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40">
                  <a:extLst>
                    <a:ext uri="{9D8B030D-6E8A-4147-A177-3AD203B41FA5}">
                      <a16:colId xmlns:a16="http://schemas.microsoft.com/office/drawing/2014/main" val="4257205025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3682835041"/>
                    </a:ext>
                  </a:extLst>
                </a:gridCol>
                <a:gridCol w="5990456">
                  <a:extLst>
                    <a:ext uri="{9D8B030D-6E8A-4147-A177-3AD203B41FA5}">
                      <a16:colId xmlns:a16="http://schemas.microsoft.com/office/drawing/2014/main" val="1896658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#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Model / Arsitektur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Contoh Penerapan</a:t>
                      </a:r>
                      <a:r>
                        <a:rPr lang="en-ID" sz="2000" baseline="0" smtClean="0"/>
                        <a:t> / </a:t>
                      </a:r>
                      <a:r>
                        <a:rPr lang="en-ID" sz="2000" smtClean="0"/>
                        <a:t>Aplikasi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6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1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Recurrent Neural Network (RNN)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Speech</a:t>
                      </a:r>
                      <a:r>
                        <a:rPr lang="en-ID" sz="2000" baseline="0" smtClean="0"/>
                        <a:t> recognition, handwriting recognition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2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LSTM / GRU Network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Natural language processing,</a:t>
                      </a:r>
                      <a:r>
                        <a:rPr lang="en-ID" sz="2000" baseline="0" smtClean="0"/>
                        <a:t> text compression, handwriting recognition, speech recognition, gesture recognition, image captioning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3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Convolutional Neural Networks (CNN)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Image recognition, video analysis, natural language processing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5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4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Deep Belief Networks (DBN)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Image</a:t>
                      </a:r>
                      <a:r>
                        <a:rPr lang="en-ID" sz="2000" baseline="0" smtClean="0"/>
                        <a:t> recognition, information retrieval, </a:t>
                      </a:r>
                      <a:r>
                        <a:rPr lang="en-ID" sz="2000" smtClean="0"/>
                        <a:t>Natural language understanding,</a:t>
                      </a:r>
                      <a:r>
                        <a:rPr lang="en-ID" sz="2000" baseline="0" smtClean="0"/>
                        <a:t> failure prediction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1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2000" smtClean="0"/>
                        <a:t>5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Deep Stacking Networks (DSN)</a:t>
                      </a:r>
                      <a:endParaRPr lang="en-ID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000" smtClean="0"/>
                        <a:t>Information</a:t>
                      </a:r>
                      <a:r>
                        <a:rPr lang="en-ID" sz="2000" baseline="0" smtClean="0"/>
                        <a:t> retrieval, continuous speech recognition</a:t>
                      </a:r>
                      <a:endParaRPr lang="en-ID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8147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71664" y="6211669"/>
            <a:ext cx="8832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smtClean="0"/>
              <a:t>Sumber: https</a:t>
            </a:r>
            <a:r>
              <a:rPr lang="en-ID" sz="1600"/>
              <a:t>://developer.ibm.com/articles/cc-machine-learning-deep-learning-architectures/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4279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Recurrent Neural Network (RNN</a:t>
            </a:r>
            <a:r>
              <a:rPr lang="en-ID" smtClean="0"/>
              <a:t>)</a:t>
            </a:r>
            <a:endParaRPr lang="en-ID"/>
          </a:p>
        </p:txBody>
      </p:sp>
      <p:pic>
        <p:nvPicPr>
          <p:cNvPr id="23554" name="Picture 2" descr="rn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16" y="1412776"/>
            <a:ext cx="8742568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79976" y="6578297"/>
            <a:ext cx="6552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/>
              <a:t>https://ailabpage.com/2019/01/08/deep-learning-introduction-to-recurrent-neural-networks/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3961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LSTM / GRU </a:t>
            </a:r>
            <a:r>
              <a:rPr lang="en-ID" smtClean="0"/>
              <a:t>Network</a:t>
            </a:r>
            <a:endParaRPr lang="en-ID"/>
          </a:p>
        </p:txBody>
      </p:sp>
      <p:pic>
        <p:nvPicPr>
          <p:cNvPr id="25602" name="Picture 2" descr="Neural network for model transformations -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100846"/>
            <a:ext cx="97536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9480" y="6381328"/>
            <a:ext cx="7176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/>
              <a:t>https://modeling-languages.com/lstm-neural-network-model-transformations/</a:t>
            </a:r>
          </a:p>
        </p:txBody>
      </p:sp>
    </p:spTree>
    <p:extLst>
      <p:ext uri="{BB962C8B-B14F-4D97-AF65-F5344CB8AC3E}">
        <p14:creationId xmlns:p14="http://schemas.microsoft.com/office/powerpoint/2010/main" val="42687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Convolutional Neural Networks (CNN</a:t>
            </a:r>
            <a:r>
              <a:rPr lang="en-ID" smtClean="0"/>
              <a:t>)</a:t>
            </a:r>
            <a:endParaRPr lang="en-ID"/>
          </a:p>
        </p:txBody>
      </p:sp>
      <p:pic>
        <p:nvPicPr>
          <p:cNvPr id="24578" name="Picture 2" descr="Everything You Need to Know About Convolutional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51" y="1700808"/>
            <a:ext cx="1016229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3245" y="6093296"/>
            <a:ext cx="95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mtClean="0">
                <a:solidFill>
                  <a:srgbClr val="000000"/>
                </a:solidFill>
              </a:rPr>
              <a:t>Example: Facebook Autotagging, Google Photo Search, Amazon Product Recommendation</a:t>
            </a:r>
            <a:endParaRPr lang="en-ID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Deep Belief Networks (DBN)</a:t>
            </a:r>
          </a:p>
        </p:txBody>
      </p:sp>
      <p:pic>
        <p:nvPicPr>
          <p:cNvPr id="26626" name="Picture 2" descr="Image for 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28" y="1484784"/>
            <a:ext cx="732074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6138664"/>
            <a:ext cx="10585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smtClean="0">
                <a:solidFill>
                  <a:srgbClr val="000000"/>
                </a:solidFill>
              </a:rPr>
              <a:t>Selengkapnya kunjungi: https</a:t>
            </a:r>
            <a:r>
              <a:rPr lang="en-ID" sz="1600">
                <a:solidFill>
                  <a:srgbClr val="000000"/>
                </a:solidFill>
              </a:rPr>
              <a:t>://medium.com/analytics-army/deep-belief-networks-an-introduction-1d52bb867a25</a:t>
            </a:r>
          </a:p>
        </p:txBody>
      </p:sp>
    </p:spTree>
    <p:extLst>
      <p:ext uri="{BB962C8B-B14F-4D97-AF65-F5344CB8AC3E}">
        <p14:creationId xmlns:p14="http://schemas.microsoft.com/office/powerpoint/2010/main" val="15199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Deep Stacking Networks (DSN</a:t>
            </a:r>
            <a:r>
              <a:rPr lang="en-ID" smtClean="0"/>
              <a:t>)</a:t>
            </a:r>
            <a:endParaRPr lang="en-ID"/>
          </a:p>
        </p:txBody>
      </p:sp>
      <p:pic>
        <p:nvPicPr>
          <p:cNvPr id="27650" name="Picture 2" descr="Diagram of a typical DSN showing how the stacked layers facilitate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495425"/>
            <a:ext cx="42100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56040" y="5729818"/>
            <a:ext cx="5184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smtClean="0"/>
              <a:t>Selengkapnya di https</a:t>
            </a:r>
            <a:r>
              <a:rPr lang="en-ID" sz="1600"/>
              <a:t>://developer.ibm.com/articles/cc-machine-learning-deep-learning-architectures/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14602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Karakteristik Deep Learning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Supervised, Semi-Supervised </a:t>
            </a:r>
            <a:r>
              <a:rPr lang="en-ID" smtClean="0"/>
              <a:t>atau Unsupervised</a:t>
            </a:r>
          </a:p>
          <a:p>
            <a:r>
              <a:rPr lang="en-ID" smtClean="0"/>
              <a:t>Memerlukan sumber daya yang besar </a:t>
            </a:r>
            <a:r>
              <a:rPr lang="en-ID" smtClean="0">
                <a:sym typeface="Wingdings" panose="05000000000000000000" pitchFamily="2" charset="2"/>
              </a:rPr>
              <a:t> CPU + GPU</a:t>
            </a:r>
          </a:p>
          <a:p>
            <a:r>
              <a:rPr lang="en-ID" smtClean="0">
                <a:sym typeface="Wingdings" panose="05000000000000000000" pitchFamily="2" charset="2"/>
              </a:rPr>
              <a:t>Model terdiri dari banyak layer (bisa mencapai ribuan layer)</a:t>
            </a:r>
          </a:p>
          <a:p>
            <a:r>
              <a:rPr lang="en-ID" smtClean="0"/>
              <a:t>Optimasi Hyper-parameters (epoch, layer, learning rate, dll)</a:t>
            </a:r>
          </a:p>
          <a:p>
            <a:r>
              <a:rPr lang="en-ID" smtClean="0"/>
              <a:t>Memiliki fungsi biaya (cost function) – MAE, MSE, Hinge loss, dll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13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Deep Learning: Programming &amp; Libraries</a:t>
            </a:r>
            <a:endParaRPr lang="en-ID"/>
          </a:p>
        </p:txBody>
      </p:sp>
      <p:pic>
        <p:nvPicPr>
          <p:cNvPr id="13314" name="Picture 2" descr="/static/community_logos/python-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916832"/>
            <a:ext cx="42799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upload.wikimedia.org/wikipedia/commons/thumb/1/1b/R_logo.svg/310px-R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940060"/>
            <a:ext cx="1800200" cy="13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1000logos.net/wp-content/uploads/2020/06/MATLAB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849082"/>
            <a:ext cx="2803128" cy="157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6" y="3303774"/>
            <a:ext cx="2268017" cy="151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for po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833" y="4563995"/>
            <a:ext cx="1883767" cy="12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288" y="3532507"/>
            <a:ext cx="3370749" cy="906508"/>
          </a:xfrm>
          <a:prstGeom prst="rect">
            <a:avLst/>
          </a:prstGeom>
        </p:spPr>
      </p:pic>
      <p:pic>
        <p:nvPicPr>
          <p:cNvPr id="22530" name="Picture 2" descr="Image for po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6" y="5229200"/>
            <a:ext cx="2268017" cy="73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d370ofnobf17j8.cloudfront.net/CMS/technologies/deep-learning-solutions/software/caffe/caffe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57" y="3726994"/>
            <a:ext cx="193357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thean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86" y="5050400"/>
            <a:ext cx="2963218" cy="9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torc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57" y="3751163"/>
            <a:ext cx="2519494" cy="95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3377" y="5499503"/>
            <a:ext cx="2361456" cy="642636"/>
          </a:xfrm>
          <a:prstGeom prst="rect">
            <a:avLst/>
          </a:prstGeom>
        </p:spPr>
      </p:pic>
      <p:pic>
        <p:nvPicPr>
          <p:cNvPr id="22538" name="Picture 10" descr="cnt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258" y="5371558"/>
            <a:ext cx="1331149" cy="8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9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Rekomendasi Buku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04" y="1916832"/>
            <a:ext cx="2664296" cy="3335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899563"/>
            <a:ext cx="2598828" cy="3335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1916832"/>
            <a:ext cx="2376264" cy="3335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25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ID" sz="6000" smtClean="0"/>
              <a:t>TERIMA KASIH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mampu </a:t>
            </a:r>
            <a:r>
              <a:rPr lang="id-ID" smtClean="0"/>
              <a:t>memaham</a:t>
            </a:r>
            <a:r>
              <a:rPr lang="en-ID" smtClean="0"/>
              <a:t>i konsep machine learning (ML) dan deep learning (DL)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Overview</a:t>
            </a:r>
            <a:endParaRPr lang="en-ID"/>
          </a:p>
        </p:txBody>
      </p:sp>
      <p:pic>
        <p:nvPicPr>
          <p:cNvPr id="11266" name="Picture 2" descr="Difference Between AI, Machine Learning and Deep Learn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02" y="1484784"/>
            <a:ext cx="908199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Machine Learning (Pemelajaran Mesin)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The science and engineering of making intelligent machines [John McCarthy]</a:t>
            </a:r>
          </a:p>
          <a:p>
            <a:r>
              <a:rPr lang="en-ID" smtClean="0"/>
              <a:t>Sebuah cabang dari ilmu komputer yang berkaitan dengan bagaimana mensimulasikan kecerdasan pada komputer</a:t>
            </a:r>
          </a:p>
          <a:p>
            <a:r>
              <a:rPr lang="en-ID" smtClean="0"/>
              <a:t>Kemampuan mesin untuk meniru kecerdasan manusia</a:t>
            </a:r>
          </a:p>
          <a:p>
            <a:r>
              <a:rPr lang="en-ID" smtClean="0"/>
              <a:t>Salah </a:t>
            </a:r>
            <a:r>
              <a:rPr lang="en-ID"/>
              <a:t>satu cabang dari kecerdasan buatan yang membahas mengenai pembangunan sistem yang didapat berdasarkan pada pemelajaran data, atau sebuah studi yang mempelajari cara untuk memprogram sebuah komputer untuk </a:t>
            </a:r>
            <a:r>
              <a:rPr lang="en-ID" smtClean="0"/>
              <a:t>belajar [Wikipedia]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72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Algoritma Machine Learning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Supervised Learning</a:t>
            </a:r>
          </a:p>
          <a:p>
            <a:pPr lvl="1"/>
            <a:r>
              <a:rPr lang="en-ID" smtClean="0"/>
              <a:t>DT (C4.5), NBC, KNN, ANN, SVM, LR, CART, dll</a:t>
            </a:r>
          </a:p>
          <a:p>
            <a:r>
              <a:rPr lang="en-ID" smtClean="0"/>
              <a:t>Unsupervised Learning</a:t>
            </a:r>
          </a:p>
          <a:p>
            <a:pPr lvl="1"/>
            <a:r>
              <a:rPr lang="en-ID" smtClean="0"/>
              <a:t>Apriori, FPGrowth, K-Means, K-Medoids, DBSCAN, C-Means, SOM, dll</a:t>
            </a:r>
          </a:p>
          <a:p>
            <a:r>
              <a:rPr lang="en-ID" smtClean="0"/>
              <a:t>Reinforcement Learning</a:t>
            </a:r>
          </a:p>
          <a:p>
            <a:pPr lvl="1"/>
            <a:r>
              <a:rPr lang="en-ID" smtClean="0"/>
              <a:t>Genetic Algorithm, Dynamic Programming, Generalized Policy Iteration, Monte Carlo, dll</a:t>
            </a:r>
          </a:p>
          <a:p>
            <a:r>
              <a:rPr lang="en-ID" smtClean="0"/>
              <a:t>Deep Learning</a:t>
            </a:r>
          </a:p>
          <a:p>
            <a:pPr lvl="1"/>
            <a:r>
              <a:rPr lang="en-ID" smtClean="0"/>
              <a:t>Convolutional Neural Networks (CNN), Deep Belief Networks (DBN), Restricted Boltzmann Machine (RBM), Stacked Autoencoders, dll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21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Learning Evolution</a:t>
            </a:r>
            <a:endParaRPr lang="en-ID"/>
          </a:p>
        </p:txBody>
      </p:sp>
      <p:grpSp>
        <p:nvGrpSpPr>
          <p:cNvPr id="61" name="Group 60"/>
          <p:cNvGrpSpPr/>
          <p:nvPr/>
        </p:nvGrpSpPr>
        <p:grpSpPr>
          <a:xfrm>
            <a:off x="983432" y="1696162"/>
            <a:ext cx="1872208" cy="3028982"/>
            <a:chOff x="983432" y="1696162"/>
            <a:chExt cx="1872208" cy="3028982"/>
          </a:xfrm>
        </p:grpSpPr>
        <p:sp>
          <p:nvSpPr>
            <p:cNvPr id="4" name="Rounded Rectangle 3"/>
            <p:cNvSpPr/>
            <p:nvPr/>
          </p:nvSpPr>
          <p:spPr>
            <a:xfrm>
              <a:off x="983432" y="2204864"/>
              <a:ext cx="1872208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INPUT</a:t>
              </a:r>
              <a:endParaRPr lang="en-ID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83432" y="3140968"/>
              <a:ext cx="1872208" cy="6480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Fixed set of rules</a:t>
              </a:r>
              <a:endParaRPr lang="en-ID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83432" y="4077072"/>
              <a:ext cx="1872208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OUTPUT</a:t>
              </a:r>
              <a:endParaRPr lang="en-ID"/>
            </a:p>
          </p:txBody>
        </p:sp>
        <p:cxnSp>
          <p:nvCxnSpPr>
            <p:cNvPr id="12" name="Straight Arrow Connector 11"/>
            <p:cNvCxnSpPr>
              <a:stCxn id="4" idx="2"/>
              <a:endCxn id="5" idx="0"/>
            </p:cNvCxnSpPr>
            <p:nvPr/>
          </p:nvCxnSpPr>
          <p:spPr>
            <a:xfrm>
              <a:off x="1919536" y="2852936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6" idx="0"/>
            </p:cNvCxnSpPr>
            <p:nvPr/>
          </p:nvCxnSpPr>
          <p:spPr>
            <a:xfrm>
              <a:off x="1919536" y="3789040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205238" y="1696162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</a:rPr>
                <a:t>Rule-based</a:t>
              </a:r>
              <a:endParaRPr lang="en-ID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73725" y="1547449"/>
            <a:ext cx="2044149" cy="4113799"/>
            <a:chOff x="3273725" y="1547449"/>
            <a:chExt cx="2044149" cy="4113799"/>
          </a:xfrm>
        </p:grpSpPr>
        <p:sp>
          <p:nvSpPr>
            <p:cNvPr id="7" name="Rounded Rectangle 6"/>
            <p:cNvSpPr/>
            <p:nvPr/>
          </p:nvSpPr>
          <p:spPr>
            <a:xfrm>
              <a:off x="3287688" y="2204864"/>
              <a:ext cx="2016224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INPUT</a:t>
              </a:r>
              <a:endParaRPr lang="en-ID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287688" y="3140968"/>
              <a:ext cx="2016224" cy="6480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Hand designed features</a:t>
              </a:r>
              <a:endParaRPr lang="en-ID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287688" y="4077072"/>
              <a:ext cx="2016224" cy="648072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LEARNING</a:t>
              </a:r>
              <a:endParaRPr lang="en-ID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87688" y="5013176"/>
              <a:ext cx="2016224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OUTPUT</a:t>
              </a:r>
              <a:endParaRPr lang="en-ID"/>
            </a:p>
          </p:txBody>
        </p:sp>
        <p:cxnSp>
          <p:nvCxnSpPr>
            <p:cNvPr id="19" name="Straight Arrow Connector 18"/>
            <p:cNvCxnSpPr>
              <a:stCxn id="7" idx="2"/>
              <a:endCxn id="8" idx="0"/>
            </p:cNvCxnSpPr>
            <p:nvPr/>
          </p:nvCxnSpPr>
          <p:spPr>
            <a:xfrm>
              <a:off x="4295800" y="2852936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2"/>
              <a:endCxn id="9" idx="0"/>
            </p:cNvCxnSpPr>
            <p:nvPr/>
          </p:nvCxnSpPr>
          <p:spPr>
            <a:xfrm>
              <a:off x="4295800" y="3789040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2"/>
              <a:endCxn id="10" idx="0"/>
            </p:cNvCxnSpPr>
            <p:nvPr/>
          </p:nvCxnSpPr>
          <p:spPr>
            <a:xfrm>
              <a:off x="4295800" y="4725144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273725" y="1547449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b="1" smtClean="0">
                  <a:solidFill>
                    <a:srgbClr val="FF0000"/>
                  </a:solidFill>
                </a:rPr>
                <a:t>Classic Machine </a:t>
              </a:r>
            </a:p>
            <a:p>
              <a:pPr algn="ctr"/>
              <a:r>
                <a:rPr lang="en-ID" b="1" smtClean="0">
                  <a:solidFill>
                    <a:srgbClr val="FF0000"/>
                  </a:solidFill>
                </a:rPr>
                <a:t>Learning</a:t>
              </a:r>
              <a:endParaRPr lang="en-ID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35960" y="1547450"/>
            <a:ext cx="2448272" cy="4113798"/>
            <a:chOff x="5735960" y="1547450"/>
            <a:chExt cx="2448272" cy="4113798"/>
          </a:xfrm>
        </p:grpSpPr>
        <p:sp>
          <p:nvSpPr>
            <p:cNvPr id="28" name="Rounded Rectangle 27"/>
            <p:cNvSpPr/>
            <p:nvPr/>
          </p:nvSpPr>
          <p:spPr>
            <a:xfrm>
              <a:off x="5735960" y="2204864"/>
              <a:ext cx="2448272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INPUT</a:t>
              </a:r>
              <a:endParaRPr lang="en-ID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35960" y="3140968"/>
              <a:ext cx="2448272" cy="6480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Automated features extraction</a:t>
              </a:r>
              <a:endParaRPr lang="en-ID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35960" y="4077072"/>
              <a:ext cx="2448272" cy="648072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LEARNING</a:t>
              </a:r>
              <a:endParaRPr lang="en-ID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35960" y="5013176"/>
              <a:ext cx="2448272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OUTPUT</a:t>
              </a:r>
              <a:endParaRPr lang="en-ID"/>
            </a:p>
          </p:txBody>
        </p:sp>
        <p:cxnSp>
          <p:nvCxnSpPr>
            <p:cNvPr id="32" name="Straight Arrow Connector 31"/>
            <p:cNvCxnSpPr>
              <a:stCxn id="28" idx="2"/>
              <a:endCxn id="29" idx="0"/>
            </p:cNvCxnSpPr>
            <p:nvPr/>
          </p:nvCxnSpPr>
          <p:spPr>
            <a:xfrm>
              <a:off x="6960096" y="2852936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2"/>
              <a:endCxn id="30" idx="0"/>
            </p:cNvCxnSpPr>
            <p:nvPr/>
          </p:nvCxnSpPr>
          <p:spPr>
            <a:xfrm>
              <a:off x="6960096" y="3789040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0" idx="2"/>
              <a:endCxn id="31" idx="0"/>
            </p:cNvCxnSpPr>
            <p:nvPr/>
          </p:nvCxnSpPr>
          <p:spPr>
            <a:xfrm>
              <a:off x="6960096" y="4725144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096000" y="1547450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b="1" smtClean="0">
                  <a:solidFill>
                    <a:srgbClr val="FF0000"/>
                  </a:solidFill>
                </a:rPr>
                <a:t>Representative </a:t>
              </a:r>
            </a:p>
            <a:p>
              <a:pPr algn="ctr"/>
              <a:r>
                <a:rPr lang="en-ID" b="1" smtClean="0">
                  <a:solidFill>
                    <a:srgbClr val="FF0000"/>
                  </a:solidFill>
                </a:rPr>
                <a:t>Learning</a:t>
              </a:r>
              <a:endParaRPr lang="en-ID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616280" y="1685950"/>
            <a:ext cx="2448272" cy="4922535"/>
            <a:chOff x="8616280" y="1685950"/>
            <a:chExt cx="2448272" cy="4922535"/>
          </a:xfrm>
        </p:grpSpPr>
        <p:sp>
          <p:nvSpPr>
            <p:cNvPr id="41" name="Rounded Rectangle 40"/>
            <p:cNvSpPr/>
            <p:nvPr/>
          </p:nvSpPr>
          <p:spPr>
            <a:xfrm>
              <a:off x="8616280" y="2204864"/>
              <a:ext cx="2448272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INPUT</a:t>
              </a:r>
              <a:endParaRPr lang="en-ID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616280" y="3140968"/>
              <a:ext cx="2448272" cy="6480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Low level features</a:t>
              </a:r>
              <a:endParaRPr lang="en-ID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616280" y="5024309"/>
              <a:ext cx="2448272" cy="648072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LEARNING</a:t>
              </a:r>
              <a:endParaRPr lang="en-ID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616280" y="5960413"/>
              <a:ext cx="2448272" cy="6480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OUTPUT</a:t>
              </a:r>
              <a:endParaRPr lang="en-ID"/>
            </a:p>
          </p:txBody>
        </p:sp>
        <p:cxnSp>
          <p:nvCxnSpPr>
            <p:cNvPr id="45" name="Straight Arrow Connector 44"/>
            <p:cNvCxnSpPr>
              <a:stCxn id="41" idx="2"/>
              <a:endCxn id="42" idx="0"/>
            </p:cNvCxnSpPr>
            <p:nvPr/>
          </p:nvCxnSpPr>
          <p:spPr>
            <a:xfrm>
              <a:off x="9840416" y="2852936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4" idx="0"/>
            </p:cNvCxnSpPr>
            <p:nvPr/>
          </p:nvCxnSpPr>
          <p:spPr>
            <a:xfrm>
              <a:off x="9840416" y="5672381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8616280" y="4077072"/>
              <a:ext cx="2448272" cy="6480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mtClean="0"/>
                <a:t>High level features</a:t>
              </a:r>
              <a:endParaRPr lang="en-ID"/>
            </a:p>
          </p:txBody>
        </p:sp>
        <p:cxnSp>
          <p:nvCxnSpPr>
            <p:cNvPr id="50" name="Straight Arrow Connector 49"/>
            <p:cNvCxnSpPr>
              <a:stCxn id="42" idx="2"/>
              <a:endCxn id="49" idx="0"/>
            </p:cNvCxnSpPr>
            <p:nvPr/>
          </p:nvCxnSpPr>
          <p:spPr>
            <a:xfrm>
              <a:off x="9840416" y="3789040"/>
              <a:ext cx="0" cy="28803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9" idx="2"/>
              <a:endCxn id="43" idx="0"/>
            </p:cNvCxnSpPr>
            <p:nvPr/>
          </p:nvCxnSpPr>
          <p:spPr>
            <a:xfrm>
              <a:off x="9840416" y="4725144"/>
              <a:ext cx="0" cy="2991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8946581" y="168595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</a:rPr>
                <a:t>Deep Learning</a:t>
              </a:r>
              <a:endParaRPr lang="en-ID" b="1">
                <a:solidFill>
                  <a:srgbClr val="FF0000"/>
                </a:solidFill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172529" y="6311712"/>
            <a:ext cx="8246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smtClean="0"/>
              <a:t>Sumber: https</a:t>
            </a:r>
            <a:r>
              <a:rPr lang="en-ID" sz="1600"/>
              <a:t>://www2.slideshare.net/DimaFishman/5-introduction-to-neural-networks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83590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Deep Learning (Pemelajaran Dalam)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Deep learning adalah bagian dari algoritma machine learning yang menggunakan layer bertingkat (multiple layer) untuk mengekstraksi fitur-fitur skala tinggi dari data masukan [Deng &amp; Yu, 2014].</a:t>
            </a:r>
            <a:endParaRPr lang="en-GB"/>
          </a:p>
          <a:p>
            <a:r>
              <a:rPr lang="en-GB" smtClean="0"/>
              <a:t>Sederhananya, deep learning adalah segala hal yang menggunakan jaringan syaraf / ANN dengan lebih banyak neuron, layer dan interkoneksi.</a:t>
            </a:r>
          </a:p>
          <a:p>
            <a:r>
              <a:rPr lang="en-GB" smtClean="0"/>
              <a:t>DL masih jauh dari kemampuan otak manusia, namun DL sudah lebih mengarah ke sana.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Deep Learning Performance</a:t>
            </a:r>
            <a:endParaRPr lang="en-ID"/>
          </a:p>
        </p:txBody>
      </p:sp>
      <p:sp>
        <p:nvSpPr>
          <p:cNvPr id="4" name="Rectangle 3"/>
          <p:cNvSpPr/>
          <p:nvPr/>
        </p:nvSpPr>
        <p:spPr>
          <a:xfrm>
            <a:off x="1631504" y="6380204"/>
            <a:ext cx="9132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mtClean="0"/>
              <a:t>Sumber: https</a:t>
            </a:r>
            <a:r>
              <a:rPr lang="en-ID"/>
              <a:t>://www.ibm.com/blogs/systems/deep-learning-performance-breakthrough/</a:t>
            </a:r>
          </a:p>
        </p:txBody>
      </p:sp>
      <p:pic>
        <p:nvPicPr>
          <p:cNvPr id="12290" name="Picture 2" descr="https://www.ibm.com/blogs/systems/wp-content/uploads/2018/01/deeplearning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33" y="1371600"/>
            <a:ext cx="880953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17594</TotalTime>
  <Words>746</Words>
  <Application>Microsoft Office PowerPoint</Application>
  <PresentationFormat>Widescreen</PresentationFormat>
  <Paragraphs>127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Verdana</vt:lpstr>
      <vt:lpstr>Wingdings</vt:lpstr>
      <vt:lpstr>powerpoint-template-apr7</vt:lpstr>
      <vt:lpstr>FAKULTAS TEKNOLOGI INFORMASI</vt:lpstr>
      <vt:lpstr>DEEP LEARNING</vt:lpstr>
      <vt:lpstr>Tujuan Pembelajaran</vt:lpstr>
      <vt:lpstr>Overview</vt:lpstr>
      <vt:lpstr>Machine Learning (Pemelajaran Mesin)</vt:lpstr>
      <vt:lpstr>Algoritma Machine Learning</vt:lpstr>
      <vt:lpstr>Learning Evolution</vt:lpstr>
      <vt:lpstr>Deep Learning (Pemelajaran Dalam)</vt:lpstr>
      <vt:lpstr>Deep Learning Performance</vt:lpstr>
      <vt:lpstr>Neural Network (Jaringan Syaraf)</vt:lpstr>
      <vt:lpstr>Neural Network (Jaringan Syaraf)</vt:lpstr>
      <vt:lpstr>Neural Network Timeline</vt:lpstr>
      <vt:lpstr>Neural Network Timeline</vt:lpstr>
      <vt:lpstr>Fungsi Aktivasi</vt:lpstr>
      <vt:lpstr>Neural Network Timeline</vt:lpstr>
      <vt:lpstr>Artificial Neural Network</vt:lpstr>
      <vt:lpstr>Cara Kerja ANN</vt:lpstr>
      <vt:lpstr>Backpropagation</vt:lpstr>
      <vt:lpstr>SLP, MLP, DL</vt:lpstr>
      <vt:lpstr>Model Deep Learning</vt:lpstr>
      <vt:lpstr>Recurrent Neural Network (RNN)</vt:lpstr>
      <vt:lpstr>LSTM / GRU Network</vt:lpstr>
      <vt:lpstr>Convolutional Neural Networks (CNN)</vt:lpstr>
      <vt:lpstr>Deep Belief Networks (DBN)</vt:lpstr>
      <vt:lpstr>Deep Stacking Networks (DSN)</vt:lpstr>
      <vt:lpstr>Karakteristik Deep Learning</vt:lpstr>
      <vt:lpstr>Deep Learning: Programming &amp; Libraries</vt:lpstr>
      <vt:lpstr>Rekomendasi Buku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AS</cp:lastModifiedBy>
  <cp:revision>625</cp:revision>
  <dcterms:created xsi:type="dcterms:W3CDTF">2011-05-21T14:11:58Z</dcterms:created>
  <dcterms:modified xsi:type="dcterms:W3CDTF">2021-01-05T15:19:37Z</dcterms:modified>
</cp:coreProperties>
</file>